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emf" ContentType="image/x-emf"/>
  <Default Extension="tmp" ContentType="image/png"/>
  <Default Extension="vml" ContentType="application/vnd.openxmlformats-officedocument.vmlDrawing"/>
  <Default Extension="bin" ContentType="application/vnd.openxmlformats-officedocument.oleObject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20"/>
  </p:notesMasterIdLst>
  <p:handoutMasterIdLst>
    <p:handoutMasterId r:id="rId21"/>
  </p:handoutMasterIdLst>
  <p:sldIdLst>
    <p:sldId id="267" r:id="rId2"/>
    <p:sldId id="304" r:id="rId3"/>
    <p:sldId id="273" r:id="rId4"/>
    <p:sldId id="271" r:id="rId5"/>
    <p:sldId id="317" r:id="rId6"/>
    <p:sldId id="287" r:id="rId7"/>
    <p:sldId id="320" r:id="rId8"/>
    <p:sldId id="311" r:id="rId9"/>
    <p:sldId id="318" r:id="rId10"/>
    <p:sldId id="309" r:id="rId11"/>
    <p:sldId id="315" r:id="rId12"/>
    <p:sldId id="312" r:id="rId13"/>
    <p:sldId id="321" r:id="rId14"/>
    <p:sldId id="313" r:id="rId15"/>
    <p:sldId id="314" r:id="rId16"/>
    <p:sldId id="310" r:id="rId17"/>
    <p:sldId id="319" r:id="rId18"/>
    <p:sldId id="308" r:id="rId19"/>
  </p:sldIdLst>
  <p:sldSz cx="12192000" cy="6858000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F448"/>
    <a:srgbClr val="FEFDFA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0"/>
    <p:restoredTop sz="94991" autoAdjust="0"/>
  </p:normalViewPr>
  <p:slideViewPr>
    <p:cSldViewPr snapToGrid="0">
      <p:cViewPr>
        <p:scale>
          <a:sx n="85" d="100"/>
          <a:sy n="85" d="100"/>
        </p:scale>
        <p:origin x="1344" y="2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9" d="100"/>
          <a:sy n="69" d="100"/>
        </p:scale>
        <p:origin x="399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="" xmlns:a16="http://schemas.microsoft.com/office/drawing/2014/main" id="{56DCFC8A-FF0D-440D-A9D6-DF25B0B711E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 altLang="ru-RU"/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7D21EFFE-D3C0-CCA3-D8C3-BB1D26DAE9C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5B20941-B762-475F-AA16-AB8DBD8576D5}" type="datetimeFigureOut">
              <a:rPr lang="ru-RU" altLang="ru-RU"/>
              <a:pPr/>
              <a:t>21.12.24</a:t>
            </a:fld>
            <a:endParaRPr lang="ru-RU" alt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A077E547-99F8-F23C-3EB6-51994353249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 alt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15C5C001-777E-98AD-379A-9B294867D70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9EE97E0-C8E3-477A-A7D2-8F438AE1E8D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="" xmlns:a16="http://schemas.microsoft.com/office/drawing/2014/main" id="{5BA7B894-FED2-A754-0D57-595A8C7AA82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anose="020F0502020204030204" pitchFamily="34" charset="0"/>
              </a:defRPr>
            </a:lvl1pPr>
          </a:lstStyle>
          <a:p>
            <a:endParaRPr lang="ru-RU" altLang="ru-RU"/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32B247E8-559A-8085-A018-2C397B51363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fld id="{99A35129-193F-4C32-8F0E-1DEE138EE799}" type="datetimeFigureOut">
              <a:rPr lang="ru-RU" altLang="ru-RU"/>
              <a:pPr/>
              <a:t>21.12.24</a:t>
            </a:fld>
            <a:endParaRPr lang="ru-RU" altLang="ru-RU"/>
          </a:p>
        </p:txBody>
      </p:sp>
      <p:sp>
        <p:nvSpPr>
          <p:cNvPr id="4" name="Образ слайда 3">
            <a:extLst>
              <a:ext uri="{FF2B5EF4-FFF2-40B4-BE49-F238E27FC236}">
                <a16:creationId xmlns="" xmlns:a16="http://schemas.microsoft.com/office/drawing/2014/main" id="{58D49EF5-E8AB-01A0-8677-00017C90139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>
            <a:extLst>
              <a:ext uri="{FF2B5EF4-FFF2-40B4-BE49-F238E27FC236}">
                <a16:creationId xmlns="" xmlns:a16="http://schemas.microsoft.com/office/drawing/2014/main" id="{E2A1ABD7-AE0A-3D88-E52A-F264ACF6D1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2685BCC5-47EC-569F-E4BB-4D9B3DE3A7D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anose="020F0502020204030204" pitchFamily="34" charset="0"/>
              </a:defRPr>
            </a:lvl1pPr>
          </a:lstStyle>
          <a:p>
            <a:endParaRPr lang="ru-RU" alt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646FC76E-626B-77AD-B1AA-ED40423D4C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fld id="{57D11BF1-3A2B-4489-8C4D-8D6BBD06E2B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738713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раз слайда 1">
            <a:extLst>
              <a:ext uri="{FF2B5EF4-FFF2-40B4-BE49-F238E27FC236}">
                <a16:creationId xmlns="" xmlns:a16="http://schemas.microsoft.com/office/drawing/2014/main" id="{DF2641DB-D175-6045-34EA-8BC2E371D50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2" name="Заметки 2">
            <a:extLst>
              <a:ext uri="{FF2B5EF4-FFF2-40B4-BE49-F238E27FC236}">
                <a16:creationId xmlns="" xmlns:a16="http://schemas.microsoft.com/office/drawing/2014/main" id="{E0EED7C4-BB35-FE1B-3279-A5ED3DC872B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indent="455613" algn="just" eaLnBrk="1" hangingPunct="1">
              <a:spcBef>
                <a:spcPct val="0"/>
              </a:spcBef>
            </a:pPr>
            <a:endParaRPr lang="ru-RU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23" name="Номер слайда 3">
            <a:extLst>
              <a:ext uri="{FF2B5EF4-FFF2-40B4-BE49-F238E27FC236}">
                <a16:creationId xmlns="" xmlns:a16="http://schemas.microsoft.com/office/drawing/2014/main" id="{84AA282E-E190-6EA8-281D-872F164CA6E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1A2053-442B-474E-8457-4090136A694C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20875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раз слайда 1">
            <a:extLst>
              <a:ext uri="{FF2B5EF4-FFF2-40B4-BE49-F238E27FC236}">
                <a16:creationId xmlns="" xmlns:a16="http://schemas.microsoft.com/office/drawing/2014/main" id="{DF2641DB-D175-6045-34EA-8BC2E371D50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2" name="Заметки 2">
            <a:extLst>
              <a:ext uri="{FF2B5EF4-FFF2-40B4-BE49-F238E27FC236}">
                <a16:creationId xmlns="" xmlns:a16="http://schemas.microsoft.com/office/drawing/2014/main" id="{E0EED7C4-BB35-FE1B-3279-A5ED3DC872B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indent="455613" algn="just" eaLnBrk="1" hangingPunct="1">
              <a:spcBef>
                <a:spcPct val="0"/>
              </a:spcBef>
            </a:pPr>
            <a:endParaRPr lang="ru-RU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23" name="Номер слайда 3">
            <a:extLst>
              <a:ext uri="{FF2B5EF4-FFF2-40B4-BE49-F238E27FC236}">
                <a16:creationId xmlns="" xmlns:a16="http://schemas.microsoft.com/office/drawing/2014/main" id="{84AA282E-E190-6EA8-281D-872F164CA6E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1A2053-442B-474E-8457-4090136A694C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284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/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/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86481E7-5881-6DE3-9969-9A49894CF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CC19D4-B0F5-4F35-A2A3-361A39353EB9}" type="datetimeFigureOut">
              <a:rPr lang="ru-RU" altLang="ru-RU"/>
              <a:pPr/>
              <a:t>21.12.24</a:t>
            </a:fld>
            <a:endParaRPr lang="ru-RU" alt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481573D-B3DC-DC48-6951-5E43D926E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A09E6F5-6BBF-4E50-BA6B-AF8A2C787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4C413C-9AC7-4402-ACF9-555DF14D192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96922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ое изображение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Чтобы добавить рисунок, перетащите его в заполнитель или щелкните значок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CB6F2329-F714-53F5-0E07-CF913593A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F5323B-5DB2-4851-8C50-55BD8021AD86}" type="datetimeFigureOut">
              <a:rPr lang="ru-RU" altLang="ru-RU"/>
              <a:pPr/>
              <a:t>21.12.24</a:t>
            </a:fld>
            <a:endParaRPr lang="ru-RU" alt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53892D7F-AF2F-BE64-5380-B50A39765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472EB46F-E6C3-E5D1-DEB7-F66EEAC92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E49E52-409C-44F7-AD6A-078E86A7C46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43454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="" xmlns:a16="http://schemas.microsoft.com/office/drawing/2014/main" id="{6C7D9AFB-18A8-722D-ECF3-7783998DD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7BCDFA-A1B1-414F-BA9A-2816FADA7BC8}" type="datetimeFigureOut">
              <a:rPr lang="ru-RU" altLang="ru-RU"/>
              <a:pPr/>
              <a:t>21.12.24</a:t>
            </a:fld>
            <a:endParaRPr lang="ru-RU" alt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4C930D9-34A1-13E8-8F6F-E3DE6E37A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526BBA6-3752-C587-866C-4066EDFFF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A6F071-F8CD-42D6-9B6A-B0426EE7C40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380722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AD6505C9-48CF-3738-071E-CF527300C66F}"/>
              </a:ext>
            </a:extLst>
          </p:cNvPr>
          <p:cNvSpPr txBox="1"/>
          <p:nvPr/>
        </p:nvSpPr>
        <p:spPr>
          <a:xfrm>
            <a:off x="1111250" y="787400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ru-RU" sz="8000"/>
              <a:t>“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57A64D0A-9A9D-696C-E270-0E7283754DA0}"/>
              </a:ext>
            </a:extLst>
          </p:cNvPr>
          <p:cNvSpPr txBox="1"/>
          <p:nvPr/>
        </p:nvSpPr>
        <p:spPr>
          <a:xfrm>
            <a:off x="10437813" y="2743200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r>
              <a:rPr lang="en-US" altLang="ru-RU" sz="800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/>
          <a:lstStyle>
            <a:lvl1pPr>
              <a:defRPr sz="4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/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="" xmlns:a16="http://schemas.microsoft.com/office/drawing/2014/main" id="{D5CB9C38-8893-F2E6-F4FF-F7D5A50E570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4F70F6C2-DC70-4F09-B4CB-D3AD3C5EBB61}" type="datetimeFigureOut">
              <a:rPr lang="ru-RU" altLang="ru-RU"/>
              <a:pPr/>
              <a:t>21.12.24</a:t>
            </a:fld>
            <a:endParaRPr lang="ru-RU" altLang="ru-RU"/>
          </a:p>
        </p:txBody>
      </p:sp>
      <p:sp>
        <p:nvSpPr>
          <p:cNvPr id="7" name="Footer Placeholder 5">
            <a:extLst>
              <a:ext uri="{FF2B5EF4-FFF2-40B4-BE49-F238E27FC236}">
                <a16:creationId xmlns="" xmlns:a16="http://schemas.microsoft.com/office/drawing/2014/main" id="{D374C025-D022-FAAE-3352-77FCB610EBC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Slide Number Placeholder 6">
            <a:extLst>
              <a:ext uri="{FF2B5EF4-FFF2-40B4-BE49-F238E27FC236}">
                <a16:creationId xmlns="" xmlns:a16="http://schemas.microsoft.com/office/drawing/2014/main" id="{F5F773F2-7CCD-80BE-04E6-C0FE2EF3F29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273FD5A1-C4D0-4EF6-B312-8B00D4C7A5B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751845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с имен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="" xmlns:a16="http://schemas.microsoft.com/office/drawing/2014/main" id="{0A159E2D-6CDD-D1A2-CCB7-6B3362FB6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5D1424-8FAD-496E-B237-1E7483DB27E2}" type="datetimeFigureOut">
              <a:rPr lang="ru-RU" altLang="ru-RU"/>
              <a:pPr/>
              <a:t>21.12.24</a:t>
            </a:fld>
            <a:endParaRPr lang="ru-RU" alt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48F1DFF-2B81-151E-62CB-D11406160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8BA8CA8-FB9F-EF96-CCAF-9B318DA83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67A365-7D3E-4402-9B8B-99B1D95F90E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776305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="" xmlns:a16="http://schemas.microsoft.com/office/drawing/2014/main" id="{6BE3DC0A-CA0A-A802-4B1E-5C21DE4B02C5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fld id="{B2D3A672-810E-4C5E-A5DF-CDDD88A4976C}" type="datetimeFigureOut">
              <a:rPr lang="ru-RU" altLang="ru-RU"/>
              <a:pPr/>
              <a:t>21.12.24</a:t>
            </a:fld>
            <a:endParaRPr lang="ru-RU" altLang="ru-RU"/>
          </a:p>
        </p:txBody>
      </p:sp>
      <p:sp>
        <p:nvSpPr>
          <p:cNvPr id="3" name="Footer Placeholder 4">
            <a:extLst>
              <a:ext uri="{FF2B5EF4-FFF2-40B4-BE49-F238E27FC236}">
                <a16:creationId xmlns="" xmlns:a16="http://schemas.microsoft.com/office/drawing/2014/main" id="{E4DA8989-8D26-36BE-B1D7-04E70A7437E2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F25EEF5A-C434-1226-B717-B49F44188AB8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fld id="{7ACC6B91-2E54-40A9-AC00-39FCF79FE59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856847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колонки с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/>
              <a:t>Чтобы добавить рисунок, перетащите его в заполнитель или щелкните значок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/>
              <a:t>Чтобы добавить рисунок, перетащите его в заполнитель или щелкните значок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/>
              <a:t>Чтобы добавить рисунок, перетащите его в заполнитель или щелкните значок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="" xmlns:a16="http://schemas.microsoft.com/office/drawing/2014/main" id="{9F21C47F-D9F1-ECC6-3705-64F53DC53667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fld id="{7E47A2B8-2C6D-46CD-A9B6-84370E2E600D}" type="datetimeFigureOut">
              <a:rPr lang="ru-RU" altLang="ru-RU"/>
              <a:pPr/>
              <a:t>21.12.24</a:t>
            </a:fld>
            <a:endParaRPr lang="ru-RU" altLang="ru-RU"/>
          </a:p>
        </p:txBody>
      </p:sp>
      <p:sp>
        <p:nvSpPr>
          <p:cNvPr id="3" name="Footer Placeholder 4">
            <a:extLst>
              <a:ext uri="{FF2B5EF4-FFF2-40B4-BE49-F238E27FC236}">
                <a16:creationId xmlns="" xmlns:a16="http://schemas.microsoft.com/office/drawing/2014/main" id="{951EF1E0-CB77-8D72-830E-1DD56ECDE60A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D6D3FFF6-A7DD-26F9-09B4-1BA11D54D423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fld id="{6D56D027-FC44-443E-AC06-6C5BFC03205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614105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4132752-8B9A-7A52-9AE3-91AA1AC01C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45B2A4-246A-4BEC-A6E3-0FE61532EA89}" type="datetimeFigureOut">
              <a:rPr lang="ru-RU" altLang="ru-RU"/>
              <a:pPr/>
              <a:t>21.12.24</a:t>
            </a:fld>
            <a:endParaRPr lang="ru-RU" alt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DFC2AF6-FF6B-9BF6-EE6C-A4F48073E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8B8D44B-3A68-8200-65C9-4BC6E971D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F68520-7778-44EF-99E9-6B6DC3D382B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136338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678A43F-7584-9E7A-F4BD-ECE7EFABB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F89DF2-0DFE-4776-9B23-F7BA2BB6350F}" type="datetimeFigureOut">
              <a:rPr lang="ru-RU" altLang="ru-RU"/>
              <a:pPr/>
              <a:t>21.12.24</a:t>
            </a:fld>
            <a:endParaRPr lang="ru-RU" alt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5B81905-D033-8CB0-6F30-6C8C2A437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751BE30-FEC3-C4C5-30BE-FD789EF12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4E01A2-4DA1-42A9-9C0F-A3423489E5B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11699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="" xmlns:a16="http://schemas.microsoft.com/office/drawing/2014/main" id="{64AB306C-4DF3-3DDE-B3D7-796C78ACD0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AB20EB-A47B-4FC3-8CB1-6630D9BC863A}" type="datetimeFigureOut">
              <a:rPr lang="ru-RU" altLang="ru-RU"/>
              <a:pPr/>
              <a:t>21.12.24</a:t>
            </a:fld>
            <a:endParaRPr lang="ru-RU" altLang="ru-RU"/>
          </a:p>
        </p:txBody>
      </p:sp>
      <p:sp>
        <p:nvSpPr>
          <p:cNvPr id="4" name="Footer Placeholder 4">
            <a:extLst>
              <a:ext uri="{FF2B5EF4-FFF2-40B4-BE49-F238E27FC236}">
                <a16:creationId xmlns="" xmlns:a16="http://schemas.microsoft.com/office/drawing/2014/main" id="{8FB1EC83-DB9C-AFB7-F4EB-A85333E1A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Slide Number Placeholder 5">
            <a:extLst>
              <a:ext uri="{FF2B5EF4-FFF2-40B4-BE49-F238E27FC236}">
                <a16:creationId xmlns="" xmlns:a16="http://schemas.microsoft.com/office/drawing/2014/main" id="{0ACDE395-E544-58E3-5D3E-7B805B443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4BAF55-543B-4544-8F09-A3EF509E304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42375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/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/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="" xmlns:a16="http://schemas.microsoft.com/office/drawing/2014/main" id="{0ECB645A-7E97-F483-8DE0-E013953C1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A96E39-3530-4837-A777-80EA96A9CD91}" type="datetimeFigureOut">
              <a:rPr lang="ru-RU" altLang="ru-RU"/>
              <a:pPr/>
              <a:t>21.12.24</a:t>
            </a:fld>
            <a:endParaRPr lang="ru-RU" altLang="ru-RU"/>
          </a:p>
        </p:txBody>
      </p:sp>
      <p:sp>
        <p:nvSpPr>
          <p:cNvPr id="3" name="Footer Placeholder 4">
            <a:extLst>
              <a:ext uri="{FF2B5EF4-FFF2-40B4-BE49-F238E27FC236}">
                <a16:creationId xmlns="" xmlns:a16="http://schemas.microsoft.com/office/drawing/2014/main" id="{322F08CA-7856-3691-72E8-BFE990D51D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92409295-A024-5F66-1420-1E2FB97B6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1AC67A-3EBF-43FD-8642-314B47F2CA1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1815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1BCA36D5-AE83-A335-7362-4124F4E88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7D6872-3031-41CD-8B14-7269A88260F8}" type="datetimeFigureOut">
              <a:rPr lang="ru-RU" altLang="ru-RU"/>
              <a:pPr/>
              <a:t>21.12.24</a:t>
            </a:fld>
            <a:endParaRPr lang="ru-RU" alt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A9D5B426-28F9-5F7C-6AF9-E440E4881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933D8F48-7FDA-AFCD-D5BE-68DAE49C5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1244DF-A15B-4998-B60B-F3E9713E801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32986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anchor="b"/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853CA45F-F805-333E-0049-AF9EEDDF5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A4D64A-9136-499C-87D6-5DF88C50F582}" type="datetimeFigureOut">
              <a:rPr lang="ru-RU" altLang="ru-RU"/>
              <a:pPr/>
              <a:t>21.12.24</a:t>
            </a:fld>
            <a:endParaRPr lang="ru-RU" altLang="ru-RU"/>
          </a:p>
        </p:txBody>
      </p:sp>
      <p:sp>
        <p:nvSpPr>
          <p:cNvPr id="8" name="Footer Placeholder 4">
            <a:extLst>
              <a:ext uri="{FF2B5EF4-FFF2-40B4-BE49-F238E27FC236}">
                <a16:creationId xmlns="" xmlns:a16="http://schemas.microsoft.com/office/drawing/2014/main" id="{FD45F3B7-88E3-6004-B836-7900137E9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Slide Number Placeholder 5">
            <a:extLst>
              <a:ext uri="{FF2B5EF4-FFF2-40B4-BE49-F238E27FC236}">
                <a16:creationId xmlns="" xmlns:a16="http://schemas.microsoft.com/office/drawing/2014/main" id="{B9D1CE52-5662-4C5D-5C0F-78C89C891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7730DC-E6F6-4D9F-B3AB-51C59907716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31912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="" xmlns:a16="http://schemas.microsoft.com/office/drawing/2014/main" id="{5E152A4C-320E-A1CD-CA48-F6A0B0B69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294D47-E45C-4EE1-978C-BB8B3DA8C591}" type="datetimeFigureOut">
              <a:rPr lang="ru-RU" altLang="ru-RU"/>
              <a:pPr/>
              <a:t>21.12.24</a:t>
            </a:fld>
            <a:endParaRPr lang="ru-RU" altLang="ru-RU"/>
          </a:p>
        </p:txBody>
      </p:sp>
      <p:sp>
        <p:nvSpPr>
          <p:cNvPr id="4" name="Footer Placeholder 4">
            <a:extLst>
              <a:ext uri="{FF2B5EF4-FFF2-40B4-BE49-F238E27FC236}">
                <a16:creationId xmlns="" xmlns:a16="http://schemas.microsoft.com/office/drawing/2014/main" id="{93687E9D-3FB8-1B36-D27F-686D26261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Slide Number Placeholder 5">
            <a:extLst>
              <a:ext uri="{FF2B5EF4-FFF2-40B4-BE49-F238E27FC236}">
                <a16:creationId xmlns="" xmlns:a16="http://schemas.microsoft.com/office/drawing/2014/main" id="{B568A855-523B-A845-8E05-5EA6D67AF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3C4F9F-E7F9-4A02-8588-8CD883C7A7E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30534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="" xmlns:a16="http://schemas.microsoft.com/office/drawing/2014/main" id="{BC239472-4D81-5986-9512-2C1E7A112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9F2920-F381-45F1-BC0A-9C09AB48CE10}" type="datetimeFigureOut">
              <a:rPr lang="ru-RU" altLang="ru-RU"/>
              <a:pPr/>
              <a:t>21.12.24</a:t>
            </a:fld>
            <a:endParaRPr lang="ru-RU" altLang="ru-RU"/>
          </a:p>
        </p:txBody>
      </p:sp>
      <p:sp>
        <p:nvSpPr>
          <p:cNvPr id="3" name="Footer Placeholder 4">
            <a:extLst>
              <a:ext uri="{FF2B5EF4-FFF2-40B4-BE49-F238E27FC236}">
                <a16:creationId xmlns="" xmlns:a16="http://schemas.microsoft.com/office/drawing/2014/main" id="{3B69527E-782B-6725-3528-E3AC9756C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035F333C-04B0-31A2-E86E-426EE4534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826925-D6D1-4894-9FEF-34355FF7F18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79733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816E973C-E827-091B-EBE6-087729606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241B06-236E-43E6-848E-256C11F157E3}" type="datetimeFigureOut">
              <a:rPr lang="ru-RU" altLang="ru-RU"/>
              <a:pPr/>
              <a:t>21.12.24</a:t>
            </a:fld>
            <a:endParaRPr lang="ru-RU" alt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AB40F95B-C143-F939-C1F0-EE71D4674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01780DAF-5C14-32BD-CA99-E0957057F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7BB74E-062E-4162-83EA-D40E74DC2A3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97149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Чтобы добавить рисунок, перетащите его в заполнитель или щелкните значок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07D782A8-C6B2-9E4B-2FC3-6A8580142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4538D3-0225-4D79-BEE2-B5F8FACD56B3}" type="datetimeFigureOut">
              <a:rPr lang="ru-RU" altLang="ru-RU"/>
              <a:pPr/>
              <a:t>21.12.24</a:t>
            </a:fld>
            <a:endParaRPr lang="ru-RU" alt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0FF61D61-7D19-73FD-43E4-514AB8CFE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B23FDF59-F909-7C36-8684-9305D37A2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F2C89F-C925-4005-A522-48CBD98C23C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66673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1CBE5694-4810-1F04-A229-8AB1E5DB9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4BD568FF-9176-443E-F8D8-44AE5F01DD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20775" y="1825625"/>
            <a:ext cx="102330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1136D95-36D2-0FAC-B81F-98BC5B9C3C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43634EBA-0F60-495A-A451-7BA0D42F91C9}" type="datetimeFigureOut">
              <a:rPr lang="ru-RU" altLang="ru-RU"/>
              <a:pPr/>
              <a:t>21.12.24</a:t>
            </a:fld>
            <a:endParaRPr lang="ru-RU" alt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C646806-A886-38C8-DA26-F8DD5DA062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ru-RU" alt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EB302F9-0154-FE09-2A71-83368D697F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45C5E98-7BD3-4F12-951C-589DCC379F2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  <p:sldLayoutId id="2147483977" r:id="rId12"/>
    <p:sldLayoutId id="2147483972" r:id="rId13"/>
    <p:sldLayoutId id="2147483973" r:id="rId14"/>
    <p:sldLayoutId id="2147483974" r:id="rId15"/>
    <p:sldLayoutId id="2147483975" r:id="rId16"/>
    <p:sldLayoutId id="2147483976" r:id="rId17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40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orbe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orbe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orbe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orbe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orbe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orbe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orbe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orbel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mp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5.emf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oleObject" Target="../embeddings/oleObject2.bin"/><Relationship Id="rId5" Type="http://schemas.openxmlformats.org/officeDocument/2006/relationships/image" Target="../media/image5.emf"/><Relationship Id="rId6" Type="http://schemas.openxmlformats.org/officeDocument/2006/relationships/image" Target="../media/image8.png"/><Relationship Id="rId7" Type="http://schemas.openxmlformats.org/officeDocument/2006/relationships/image" Target="../media/image2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4">
            <a:extLst>
              <a:ext uri="{FF2B5EF4-FFF2-40B4-BE49-F238E27FC236}">
                <a16:creationId xmlns="" xmlns:a16="http://schemas.microsoft.com/office/drawing/2014/main" id="{528D2C1F-1C72-8DE2-DD3E-62356970A2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01702" y="924184"/>
            <a:ext cx="9003676" cy="389245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ru-RU" altLang="ru-RU" sz="4400" b="1" dirty="0" smtClean="0">
                <a:latin typeface="Arial" charset="0"/>
                <a:ea typeface="Arial" charset="0"/>
                <a:cs typeface="Arial" charset="0"/>
              </a:rPr>
              <a:t>ОРГАНИЗАЦИЯ    РАБОТЫ  </a:t>
            </a:r>
            <a:br>
              <a:rPr lang="ru-RU" altLang="ru-RU" sz="4400" b="1" dirty="0" smtClean="0">
                <a:latin typeface="Arial" charset="0"/>
                <a:ea typeface="Arial" charset="0"/>
                <a:cs typeface="Arial" charset="0"/>
              </a:rPr>
            </a:br>
            <a:r>
              <a:rPr lang="ru-RU" altLang="ru-RU" sz="4400" b="1" dirty="0" smtClean="0">
                <a:latin typeface="Arial" charset="0"/>
                <a:ea typeface="Arial" charset="0"/>
                <a:cs typeface="Arial" charset="0"/>
              </a:rPr>
              <a:t>ТЕЛЕМЕДИЦИНСКОГО   ЦЕНТРА </a:t>
            </a:r>
            <a:br>
              <a:rPr lang="ru-RU" altLang="ru-RU" sz="4400" b="1" dirty="0" smtClean="0">
                <a:latin typeface="Arial" charset="0"/>
                <a:ea typeface="Arial" charset="0"/>
                <a:cs typeface="Arial" charset="0"/>
              </a:rPr>
            </a:br>
            <a:r>
              <a:rPr lang="ru-RU" altLang="ru-RU" sz="4400" b="1" dirty="0" smtClean="0">
                <a:latin typeface="Arial" charset="0"/>
                <a:ea typeface="Arial" charset="0"/>
                <a:cs typeface="Arial" charset="0"/>
              </a:rPr>
              <a:t>ГБУЗ  МО  </a:t>
            </a:r>
            <a:r>
              <a:rPr lang="ru-RU" altLang="ru-RU" sz="4400" b="1" dirty="0">
                <a:latin typeface="Arial" charset="0"/>
                <a:ea typeface="Arial" charset="0"/>
                <a:cs typeface="Arial" charset="0"/>
              </a:rPr>
              <a:t>МОНИКИ </a:t>
            </a:r>
            <a:br>
              <a:rPr lang="ru-RU" altLang="ru-RU" sz="4400" b="1" dirty="0">
                <a:latin typeface="Arial" charset="0"/>
                <a:ea typeface="Arial" charset="0"/>
                <a:cs typeface="Arial" charset="0"/>
              </a:rPr>
            </a:br>
            <a:r>
              <a:rPr lang="ru-RU" altLang="ru-RU" sz="4400" b="1" dirty="0" smtClean="0">
                <a:latin typeface="Arial" charset="0"/>
                <a:ea typeface="Arial" charset="0"/>
                <a:cs typeface="Arial" charset="0"/>
              </a:rPr>
              <a:t>имени  </a:t>
            </a:r>
            <a:r>
              <a:rPr lang="ru-RU" altLang="ru-RU" sz="4400" b="1" dirty="0">
                <a:latin typeface="Arial" charset="0"/>
                <a:ea typeface="Arial" charset="0"/>
                <a:cs typeface="Arial" charset="0"/>
              </a:rPr>
              <a:t>М.Ф. </a:t>
            </a:r>
            <a:r>
              <a:rPr lang="ru-RU" altLang="ru-RU" sz="4400" b="1" dirty="0" smtClean="0">
                <a:latin typeface="Arial" charset="0"/>
                <a:ea typeface="Arial" charset="0"/>
                <a:cs typeface="Arial" charset="0"/>
              </a:rPr>
              <a:t>ВЛАДИМИРСКОГО</a:t>
            </a:r>
            <a:r>
              <a:rPr lang="ru-RU" altLang="ru-RU" sz="4400" b="1" dirty="0">
                <a:latin typeface="Arial" charset="0"/>
                <a:ea typeface="Arial" charset="0"/>
                <a:cs typeface="Arial" charset="0"/>
              </a:rPr>
              <a:t/>
            </a:r>
            <a:br>
              <a:rPr lang="ru-RU" altLang="ru-RU" sz="4400" b="1" dirty="0">
                <a:latin typeface="Arial" charset="0"/>
                <a:ea typeface="Arial" charset="0"/>
                <a:cs typeface="Arial" charset="0"/>
              </a:rPr>
            </a:br>
            <a:r>
              <a:rPr lang="ru-RU" altLang="ru-RU" sz="4400" b="1" dirty="0" smtClean="0"/>
              <a:t>  </a:t>
            </a:r>
            <a:endParaRPr lang="ru-RU" altLang="ru-RU" sz="4400" b="1" dirty="0"/>
          </a:p>
        </p:txBody>
      </p:sp>
      <p:sp>
        <p:nvSpPr>
          <p:cNvPr id="5123" name="Подзаголовок 5">
            <a:extLst>
              <a:ext uri="{FF2B5EF4-FFF2-40B4-BE49-F238E27FC236}">
                <a16:creationId xmlns="" xmlns:a16="http://schemas.microsoft.com/office/drawing/2014/main" id="{3ABD0F4A-B03C-CF8E-DADF-BA42912C26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94057" y="5232022"/>
            <a:ext cx="5511321" cy="1625978"/>
          </a:xfrm>
        </p:spPr>
        <p:txBody>
          <a:bodyPr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000" dirty="0"/>
              <a:t>Докладчик: </a:t>
            </a:r>
            <a:r>
              <a:rPr lang="ru-RU" altLang="ru-RU" sz="2000" dirty="0" err="1"/>
              <a:t>Джаиани</a:t>
            </a:r>
            <a:r>
              <a:rPr lang="ru-RU" altLang="ru-RU" sz="2000" dirty="0"/>
              <a:t> Нино </a:t>
            </a:r>
            <a:r>
              <a:rPr lang="ru-RU" altLang="ru-RU" sz="2000" dirty="0" err="1"/>
              <a:t>Амирановна</a:t>
            </a:r>
            <a:r>
              <a:rPr lang="ru-RU" altLang="ru-RU" sz="2000" dirty="0"/>
              <a:t>,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000" dirty="0"/>
              <a:t>д.м.н</a:t>
            </a:r>
            <a:r>
              <a:rPr lang="ru-RU" altLang="ru-RU" sz="2000" dirty="0" smtClean="0"/>
              <a:t>., заведующая </a:t>
            </a:r>
            <a:r>
              <a:rPr lang="ru-RU" altLang="ru-RU" sz="2000" dirty="0"/>
              <a:t>отделением телемедицинских технологий </a:t>
            </a:r>
            <a:r>
              <a:rPr lang="ru-RU" altLang="ru-RU" sz="2000" dirty="0"/>
              <a:t>ГБУЗ МО МОНИКИ 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altLang="ru-RU" sz="20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000" dirty="0" smtClean="0"/>
              <a:t>, </a:t>
            </a:r>
            <a:endParaRPr lang="ru-RU" alt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97" t="44228" r="24859" b="18536"/>
          <a:stretch/>
        </p:blipFill>
        <p:spPr>
          <a:xfrm>
            <a:off x="189580" y="334539"/>
            <a:ext cx="2553629" cy="25536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FBFA8CC-6C98-5107-33CE-100752A1D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b="1" dirty="0">
                <a:latin typeface="Arial" charset="0"/>
                <a:ea typeface="Arial" charset="0"/>
                <a:cs typeface="Arial" charset="0"/>
              </a:rPr>
              <a:t>СПЕЦИАЛИСТЫ ТМЦ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CD99659C-CA39-94EF-379E-74F4D5D3FF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3169" y="1454046"/>
            <a:ext cx="10719217" cy="5126636"/>
          </a:xfrm>
        </p:spPr>
        <p:txBody>
          <a:bodyPr>
            <a:normAutofit fontScale="92500" lnSpcReduction="10000"/>
          </a:bodyPr>
          <a:lstStyle/>
          <a:p>
            <a:pPr marL="0" indent="0" eaLnBrk="1" fontAlgn="auto" hangingPunct="1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/>
              <a:t>В настоящее время в ТМЦ  МОНИКИ работает:</a:t>
            </a: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ru-RU" dirty="0"/>
              <a:t> </a:t>
            </a:r>
            <a:r>
              <a:rPr lang="ru-RU" dirty="0">
                <a:solidFill>
                  <a:srgbClr val="F7F448"/>
                </a:solidFill>
              </a:rPr>
              <a:t>более </a:t>
            </a:r>
            <a:r>
              <a:rPr lang="ru-RU" dirty="0" smtClean="0">
                <a:solidFill>
                  <a:srgbClr val="F7F448"/>
                </a:solidFill>
              </a:rPr>
              <a:t>30 </a:t>
            </a:r>
            <a:r>
              <a:rPr lang="ru-RU" dirty="0">
                <a:solidFill>
                  <a:srgbClr val="F7F448"/>
                </a:solidFill>
              </a:rPr>
              <a:t>квалифицированных специалистов</a:t>
            </a: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ru-RU" dirty="0"/>
              <a:t> из них 6 врачей-терапевтов (на консультациях первого уровня) </a:t>
            </a: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ru-RU" dirty="0"/>
              <a:t>  </a:t>
            </a:r>
            <a:r>
              <a:rPr lang="ru-RU" dirty="0" smtClean="0"/>
              <a:t>врачи </a:t>
            </a:r>
            <a:r>
              <a:rPr lang="ru-RU" dirty="0" smtClean="0">
                <a:solidFill>
                  <a:srgbClr val="F7F448"/>
                </a:solidFill>
              </a:rPr>
              <a:t>15 </a:t>
            </a:r>
            <a:r>
              <a:rPr lang="ru-RU" dirty="0">
                <a:solidFill>
                  <a:srgbClr val="F7F448"/>
                </a:solidFill>
              </a:rPr>
              <a:t>узкопрофильных </a:t>
            </a:r>
            <a:r>
              <a:rPr lang="ru-RU" dirty="0" smtClean="0">
                <a:solidFill>
                  <a:srgbClr val="F7F448"/>
                </a:solidFill>
              </a:rPr>
              <a:t>специализаций </a:t>
            </a:r>
            <a:r>
              <a:rPr lang="ru-RU" dirty="0"/>
              <a:t>( </a:t>
            </a:r>
            <a:r>
              <a:rPr lang="ru-RU" dirty="0" err="1"/>
              <a:t>аритмологи</a:t>
            </a:r>
            <a:r>
              <a:rPr lang="ru-RU" dirty="0"/>
              <a:t>, гепатологи, гастроэнтерологи, гематологи, дерматовенерологи, кардиологи, кардиохирурги, неврологи, нейрохирурги, нефрологи, </a:t>
            </a:r>
            <a:r>
              <a:rPr lang="ru-RU" dirty="0" smtClean="0"/>
              <a:t> </a:t>
            </a:r>
            <a:r>
              <a:rPr lang="ru-RU" dirty="0"/>
              <a:t>пульмонологи, ревматологи, травматологи, урологи, эндокринологи</a:t>
            </a:r>
            <a:r>
              <a:rPr lang="ru-RU" dirty="0" smtClean="0"/>
              <a:t>)</a:t>
            </a: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ru-RU" dirty="0" smtClean="0">
                <a:solidFill>
                  <a:srgbClr val="FFFF00"/>
                </a:solidFill>
              </a:rPr>
              <a:t>топ </a:t>
            </a:r>
            <a:r>
              <a:rPr lang="mr-IN" dirty="0" smtClean="0">
                <a:solidFill>
                  <a:srgbClr val="FFFF00"/>
                </a:solidFill>
              </a:rPr>
              <a:t>–</a:t>
            </a:r>
            <a:r>
              <a:rPr lang="ru-RU" dirty="0" smtClean="0">
                <a:solidFill>
                  <a:srgbClr val="FFFF00"/>
                </a:solidFill>
              </a:rPr>
              <a:t>профили: </a:t>
            </a:r>
            <a:r>
              <a:rPr lang="ru-RU" dirty="0" smtClean="0"/>
              <a:t>эндокринология</a:t>
            </a:r>
            <a:r>
              <a:rPr lang="en-US" dirty="0" smtClean="0"/>
              <a:t>, </a:t>
            </a:r>
            <a:r>
              <a:rPr lang="ru-RU" dirty="0" err="1" smtClean="0"/>
              <a:t>гепатология</a:t>
            </a:r>
            <a:r>
              <a:rPr lang="ru-RU" dirty="0" smtClean="0"/>
              <a:t>, нефрология</a:t>
            </a:r>
            <a:endParaRPr lang="ru-RU" dirty="0" smtClean="0"/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endParaRPr lang="ru-RU" dirty="0" smtClean="0"/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026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1091817" y="1785231"/>
            <a:ext cx="10551543" cy="507278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dirty="0"/>
              <a:t>ТМК  осуществляется медицинскими работниками, сведения о которых внесены в </a:t>
            </a:r>
            <a:r>
              <a:rPr lang="ru-RU" dirty="0">
                <a:solidFill>
                  <a:srgbClr val="FFFF00"/>
                </a:solidFill>
              </a:rPr>
              <a:t>Федеральный регистр медицинских работников</a:t>
            </a:r>
            <a:r>
              <a:rPr lang="ru-RU" dirty="0"/>
              <a:t>, а также при условии регистрации соответствующих медицинских организаций в </a:t>
            </a:r>
            <a:r>
              <a:rPr lang="ru-RU" dirty="0">
                <a:solidFill>
                  <a:srgbClr val="FFFF00"/>
                </a:solidFill>
              </a:rPr>
              <a:t>Федеральном реестре медицинских организаций</a:t>
            </a:r>
            <a:r>
              <a:rPr lang="ru-RU" dirty="0"/>
              <a:t> Единой государственной информационной системы в сфере здравоохранения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371600" y="698540"/>
            <a:ext cx="4968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ВАЖНО!</a:t>
            </a:r>
          </a:p>
        </p:txBody>
      </p:sp>
    </p:spTree>
    <p:extLst>
      <p:ext uri="{BB962C8B-B14F-4D97-AF65-F5344CB8AC3E}">
        <p14:creationId xmlns:p14="http://schemas.microsoft.com/office/powerpoint/2010/main" val="1068964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1427356" y="1561172"/>
            <a:ext cx="10086464" cy="435931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b="1" dirty="0"/>
              <a:t>	</a:t>
            </a:r>
            <a:r>
              <a:rPr lang="ru-RU" sz="3200" dirty="0">
                <a:solidFill>
                  <a:schemeClr val="tx1"/>
                </a:solidFill>
              </a:rPr>
              <a:t>ТМК </a:t>
            </a:r>
            <a:r>
              <a:rPr lang="ru-RU" sz="3200" dirty="0" smtClean="0">
                <a:solidFill>
                  <a:schemeClr val="tx1"/>
                </a:solidFill>
              </a:rPr>
              <a:t>- </a:t>
            </a:r>
            <a:r>
              <a:rPr lang="ru-RU" sz="3200" dirty="0" smtClean="0">
                <a:solidFill>
                  <a:schemeClr val="tx1"/>
                </a:solidFill>
              </a:rPr>
              <a:t>консилиумы </a:t>
            </a:r>
            <a:r>
              <a:rPr lang="ru-RU" sz="3200" dirty="0">
                <a:solidFill>
                  <a:schemeClr val="tx1"/>
                </a:solidFill>
              </a:rPr>
              <a:t>врачей </a:t>
            </a:r>
            <a:r>
              <a:rPr lang="ru-RU" sz="3200" dirty="0"/>
              <a:t>при оказании медицинской помощи с применением телемедицинских технологий проводятся </a:t>
            </a:r>
            <a:r>
              <a:rPr lang="ru-RU" sz="3200" dirty="0">
                <a:solidFill>
                  <a:srgbClr val="FFFF00"/>
                </a:solidFill>
              </a:rPr>
              <a:t>в режиме реального времени и (или) отложенных </a:t>
            </a:r>
            <a:r>
              <a:rPr lang="ru-RU" sz="3200" dirty="0" smtClean="0">
                <a:solidFill>
                  <a:srgbClr val="FFFF00"/>
                </a:solidFill>
              </a:rPr>
              <a:t>консультаций</a:t>
            </a:r>
            <a:endParaRPr lang="ru-RU" sz="3200" dirty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	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919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7" t="11366" r="4406" b="7104"/>
          <a:stretch/>
        </p:blipFill>
        <p:spPr>
          <a:xfrm>
            <a:off x="434715" y="-53730"/>
            <a:ext cx="11332564" cy="6911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693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7493" y="1103973"/>
            <a:ext cx="10849926" cy="5566650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dirty="0"/>
              <a:t>	</a:t>
            </a:r>
          </a:p>
          <a:p>
            <a:pPr>
              <a:lnSpc>
                <a:spcPct val="150000"/>
              </a:lnSpc>
              <a:buFont typeface="Wingdings" charset="2"/>
              <a:buChar char="q"/>
            </a:pPr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sz="2400" b="1" dirty="0" smtClean="0">
                <a:latin typeface="Arial" charset="0"/>
                <a:ea typeface="Arial" charset="0"/>
                <a:cs typeface="Arial" charset="0"/>
              </a:rPr>
              <a:t>заключение </a:t>
            </a:r>
            <a:r>
              <a:rPr lang="ru-RU" sz="2400" b="1" dirty="0">
                <a:latin typeface="Arial" charset="0"/>
                <a:ea typeface="Arial" charset="0"/>
                <a:cs typeface="Arial" charset="0"/>
              </a:rPr>
              <a:t>(протокола) медицинского работника-консультанта  или консилиума врачей по вопросам оценки состояния здоровья </a:t>
            </a:r>
            <a:r>
              <a:rPr lang="ru-RU" sz="2400" b="1" dirty="0" smtClean="0">
                <a:latin typeface="Arial" charset="0"/>
                <a:ea typeface="Arial" charset="0"/>
                <a:cs typeface="Arial" charset="0"/>
              </a:rPr>
              <a:t>тяжелого (маломобильного) пациента или пациента с трудным диагнозом</a:t>
            </a:r>
          </a:p>
          <a:p>
            <a:pPr>
              <a:lnSpc>
                <a:spcPct val="150000"/>
              </a:lnSpc>
              <a:buFont typeface="Wingdings" charset="2"/>
              <a:buChar char="q"/>
            </a:pPr>
            <a:r>
              <a:rPr lang="ru-RU" sz="2400" b="1" dirty="0" smtClean="0">
                <a:latin typeface="Arial" charset="0"/>
                <a:ea typeface="Arial" charset="0"/>
                <a:cs typeface="Arial" charset="0"/>
              </a:rPr>
              <a:t>   решение вопроса о назначении или продлении жизненно важного препарата</a:t>
            </a:r>
          </a:p>
          <a:p>
            <a:pPr>
              <a:lnSpc>
                <a:spcPct val="150000"/>
              </a:lnSpc>
              <a:buFont typeface="Wingdings" charset="2"/>
              <a:buChar char="q"/>
            </a:pPr>
            <a:r>
              <a:rPr lang="ru-RU" sz="2400" b="1" dirty="0" smtClean="0">
                <a:latin typeface="Arial" charset="0"/>
                <a:ea typeface="Arial" charset="0"/>
                <a:cs typeface="Arial" charset="0"/>
              </a:rPr>
              <a:t>   определение </a:t>
            </a:r>
            <a:r>
              <a:rPr lang="ru-RU" sz="2400" b="1" dirty="0">
                <a:latin typeface="Arial" charset="0"/>
                <a:ea typeface="Arial" charset="0"/>
                <a:cs typeface="Arial" charset="0"/>
              </a:rPr>
              <a:t>прогноза и тактики медицинского обследования и </a:t>
            </a:r>
            <a:r>
              <a:rPr lang="ru-RU" sz="2400" b="1" dirty="0" smtClean="0">
                <a:latin typeface="Arial" charset="0"/>
                <a:ea typeface="Arial" charset="0"/>
                <a:cs typeface="Arial" charset="0"/>
              </a:rPr>
              <a:t>лечения</a:t>
            </a:r>
          </a:p>
          <a:p>
            <a:pPr>
              <a:lnSpc>
                <a:spcPct val="150000"/>
              </a:lnSpc>
              <a:buFont typeface="Wingdings" charset="2"/>
              <a:buChar char="q"/>
            </a:pPr>
            <a:r>
              <a:rPr lang="ru-RU" sz="2400" b="1" dirty="0" smtClean="0">
                <a:latin typeface="Arial" charset="0"/>
                <a:ea typeface="Arial" charset="0"/>
                <a:cs typeface="Arial" charset="0"/>
              </a:rPr>
              <a:t>   решение вопроса о целесообразности </a:t>
            </a:r>
            <a:r>
              <a:rPr lang="ru-RU" sz="2400" b="1" dirty="0">
                <a:latin typeface="Arial" charset="0"/>
                <a:ea typeface="Arial" charset="0"/>
                <a:cs typeface="Arial" charset="0"/>
              </a:rPr>
              <a:t>перевода в специализированное отделение медицинской организации либо </a:t>
            </a:r>
            <a:r>
              <a:rPr lang="ru-RU" sz="2400" b="1" dirty="0" smtClean="0">
                <a:latin typeface="Arial" charset="0"/>
                <a:ea typeface="Arial" charset="0"/>
                <a:cs typeface="Arial" charset="0"/>
              </a:rPr>
              <a:t>госпитализации</a:t>
            </a:r>
            <a:endParaRPr lang="ru-RU" sz="24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45366" y="479499"/>
            <a:ext cx="51295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7F448"/>
                </a:solidFill>
              </a:rPr>
              <a:t>ЦЕЛЬ ТМК ВРАЧ-ВРАЧ</a:t>
            </a:r>
            <a:endParaRPr lang="ru-RU" sz="3200" dirty="0">
              <a:solidFill>
                <a:srgbClr val="F7F4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56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794479" y="1259175"/>
            <a:ext cx="11077731" cy="6223294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dirty="0"/>
              <a:t>	</a:t>
            </a:r>
            <a:endParaRPr lang="ru-RU" dirty="0" smtClean="0"/>
          </a:p>
          <a:p>
            <a:pPr>
              <a:lnSpc>
                <a:spcPct val="170000"/>
              </a:lnSpc>
              <a:buFont typeface="Wingdings" charset="2"/>
              <a:buChar char="q"/>
            </a:pPr>
            <a:r>
              <a:rPr lang="ru-RU" sz="5000" dirty="0" smtClean="0"/>
              <a:t>   </a:t>
            </a:r>
            <a:r>
              <a:rPr lang="ru-RU" sz="5000" b="1" dirty="0" smtClean="0">
                <a:latin typeface="Arial" charset="0"/>
                <a:ea typeface="Arial" charset="0"/>
                <a:cs typeface="Arial" charset="0"/>
              </a:rPr>
              <a:t>сбор и анализ </a:t>
            </a:r>
            <a:r>
              <a:rPr lang="ru-RU" sz="5000" b="1" dirty="0">
                <a:latin typeface="Arial" charset="0"/>
                <a:ea typeface="Arial" charset="0"/>
                <a:cs typeface="Arial" charset="0"/>
              </a:rPr>
              <a:t>жалоб пациента и данных </a:t>
            </a:r>
            <a:r>
              <a:rPr lang="ru-RU" sz="5000" b="1" dirty="0" smtClean="0">
                <a:latin typeface="Arial" charset="0"/>
                <a:ea typeface="Arial" charset="0"/>
                <a:cs typeface="Arial" charset="0"/>
              </a:rPr>
              <a:t>анамнеза с целью профилактики и/или </a:t>
            </a:r>
            <a:r>
              <a:rPr lang="ru-RU" sz="5000" b="1" dirty="0">
                <a:latin typeface="Arial" charset="0"/>
                <a:ea typeface="Arial" charset="0"/>
                <a:cs typeface="Arial" charset="0"/>
              </a:rPr>
              <a:t>оценки эффективности лечебно-диагностических </a:t>
            </a:r>
            <a:r>
              <a:rPr lang="ru-RU" sz="5000" b="1" dirty="0" smtClean="0">
                <a:latin typeface="Arial" charset="0"/>
                <a:ea typeface="Arial" charset="0"/>
                <a:cs typeface="Arial" charset="0"/>
              </a:rPr>
              <a:t>мероприятий</a:t>
            </a:r>
          </a:p>
          <a:p>
            <a:pPr>
              <a:lnSpc>
                <a:spcPct val="170000"/>
              </a:lnSpc>
              <a:buFont typeface="Wingdings" charset="2"/>
              <a:buChar char="q"/>
            </a:pPr>
            <a:r>
              <a:rPr lang="ru-RU" sz="5000" b="1" dirty="0" smtClean="0">
                <a:latin typeface="Arial" charset="0"/>
                <a:ea typeface="Arial" charset="0"/>
                <a:cs typeface="Arial" charset="0"/>
              </a:rPr>
              <a:t>    </a:t>
            </a:r>
            <a:r>
              <a:rPr lang="ru-RU" sz="5000" b="1" dirty="0" smtClean="0">
                <a:latin typeface="Arial" charset="0"/>
                <a:ea typeface="Arial" charset="0"/>
                <a:cs typeface="Arial" charset="0"/>
              </a:rPr>
              <a:t>медицинское </a:t>
            </a:r>
            <a:r>
              <a:rPr lang="ru-RU" sz="5000" b="1" dirty="0">
                <a:latin typeface="Arial" charset="0"/>
                <a:ea typeface="Arial" charset="0"/>
                <a:cs typeface="Arial" charset="0"/>
              </a:rPr>
              <a:t>наблюдения за состоянием здоровья </a:t>
            </a:r>
            <a:r>
              <a:rPr lang="ru-RU" sz="5000" b="1" dirty="0" smtClean="0">
                <a:latin typeface="Arial" charset="0"/>
                <a:ea typeface="Arial" charset="0"/>
                <a:cs typeface="Arial" charset="0"/>
              </a:rPr>
              <a:t>пациента после очного приема</a:t>
            </a:r>
          </a:p>
          <a:p>
            <a:pPr>
              <a:lnSpc>
                <a:spcPct val="170000"/>
              </a:lnSpc>
              <a:buFont typeface="Wingdings" charset="2"/>
              <a:buChar char="q"/>
            </a:pPr>
            <a:r>
              <a:rPr lang="ru-RU" sz="5000" b="1" dirty="0" smtClean="0">
                <a:latin typeface="Arial" charset="0"/>
                <a:ea typeface="Arial" charset="0"/>
                <a:cs typeface="Arial" charset="0"/>
              </a:rPr>
              <a:t>   принятия </a:t>
            </a:r>
            <a:r>
              <a:rPr lang="ru-RU" sz="5000" b="1" dirty="0">
                <a:latin typeface="Arial" charset="0"/>
                <a:ea typeface="Arial" charset="0"/>
                <a:cs typeface="Arial" charset="0"/>
              </a:rPr>
              <a:t>решения о необходимости проведения очного приема врача (осмотра, консультации</a:t>
            </a:r>
            <a:r>
              <a:rPr lang="ru-RU" sz="5000" b="1" dirty="0" smtClean="0">
                <a:latin typeface="Arial" charset="0"/>
                <a:ea typeface="Arial" charset="0"/>
                <a:cs typeface="Arial" charset="0"/>
              </a:rPr>
              <a:t>) или необходимости госпитализации</a:t>
            </a:r>
          </a:p>
          <a:p>
            <a:pPr>
              <a:lnSpc>
                <a:spcPct val="170000"/>
              </a:lnSpc>
              <a:buFont typeface="Wingdings" charset="2"/>
              <a:buChar char="q"/>
            </a:pPr>
            <a:r>
              <a:rPr lang="ru-RU" sz="5000" b="1" dirty="0" smtClean="0">
                <a:latin typeface="Arial" charset="0"/>
                <a:ea typeface="Arial" charset="0"/>
                <a:cs typeface="Arial" charset="0"/>
              </a:rPr>
              <a:t>   разъяснения схем терапии и необходимости приверженности к терапии</a:t>
            </a:r>
          </a:p>
          <a:p>
            <a:pPr>
              <a:lnSpc>
                <a:spcPct val="170000"/>
              </a:lnSpc>
              <a:buFont typeface="Wingdings" charset="2"/>
              <a:buChar char="q"/>
            </a:pPr>
            <a:r>
              <a:rPr lang="ru-RU" sz="5000" b="1" dirty="0" smtClean="0">
                <a:latin typeface="Arial" charset="0"/>
                <a:ea typeface="Arial" charset="0"/>
                <a:cs typeface="Arial" charset="0"/>
              </a:rPr>
              <a:t>   интерпретация результатов лабораторно-инструментальных исследований и решения вопроса о дальнейшей маршрутизации</a:t>
            </a:r>
          </a:p>
          <a:p>
            <a:pPr>
              <a:lnSpc>
                <a:spcPct val="170000"/>
              </a:lnSpc>
              <a:buFont typeface="Wingdings" charset="2"/>
              <a:buChar char="q"/>
            </a:pPr>
            <a:endParaRPr lang="ru-RU" sz="3800" dirty="0" smtClean="0"/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	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44281" y="467622"/>
            <a:ext cx="60885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7F448"/>
                </a:solidFill>
              </a:rPr>
              <a:t>ЦЕЛЬ ТМК </a:t>
            </a:r>
            <a:r>
              <a:rPr lang="ru-RU" sz="3200" b="1" dirty="0" smtClean="0">
                <a:solidFill>
                  <a:srgbClr val="F7F448"/>
                </a:solidFill>
              </a:rPr>
              <a:t>ВРАЧ-ПАЦИЕНТ</a:t>
            </a:r>
            <a:endParaRPr lang="ru-RU" sz="3200" dirty="0">
              <a:solidFill>
                <a:srgbClr val="F7F4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79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E5BE708-5A83-4334-EC97-156FB294F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5550" y="684486"/>
            <a:ext cx="10428249" cy="1824540"/>
          </a:xfrm>
        </p:spPr>
        <p:txBody>
          <a:bodyPr>
            <a:noAutofit/>
          </a:bodyPr>
          <a:lstStyle/>
          <a:p>
            <a:pPr algn="ctr" eaLnBrk="1" hangingPunct="1">
              <a:lnSpc>
                <a:spcPct val="150000"/>
              </a:lnSpc>
              <a:defRPr/>
            </a:pPr>
            <a:r>
              <a:rPr lang="ru-RU" sz="3200" b="1" dirty="0">
                <a:latin typeface="Arial" charset="0"/>
                <a:ea typeface="Arial" charset="0"/>
                <a:cs typeface="Arial" charset="0"/>
              </a:rPr>
              <a:t>РЕЖИМ РАБОТЫ ТЕЛЕМЕДИЦИНСКОГО </a:t>
            </a:r>
            <a:r>
              <a:rPr lang="ru-RU" sz="3200" b="1" dirty="0" smtClean="0">
                <a:latin typeface="Arial" charset="0"/>
                <a:ea typeface="Arial" charset="0"/>
                <a:cs typeface="Arial" charset="0"/>
              </a:rPr>
              <a:t>ЦЕНТРА </a:t>
            </a:r>
            <a:r>
              <a:rPr lang="ru-RU" altLang="ru-RU" sz="3200" b="1" dirty="0"/>
              <a:t>ГБУЗ  </a:t>
            </a:r>
            <a:r>
              <a:rPr lang="ru-RU" altLang="ru-RU" sz="3200" b="1" dirty="0" smtClean="0"/>
              <a:t>МО  МОНИКИ имени  </a:t>
            </a:r>
            <a:r>
              <a:rPr lang="ru-RU" altLang="ru-RU" sz="3200" b="1" dirty="0"/>
              <a:t>М.Ф. ВЛАДИМИРСКОГО</a:t>
            </a:r>
            <a:endParaRPr lang="ru-RU" sz="32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C3C28706-26C8-FC01-2219-B76FAF8BD5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82114" y="3179921"/>
            <a:ext cx="9989695" cy="3583665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Arial" charset="0"/>
              <a:buChar char="•"/>
              <a:defRPr/>
            </a:pPr>
            <a:r>
              <a:rPr lang="ru-RU" b="1" dirty="0"/>
              <a:t>ТМЦ РАБОТАЕТ В </a:t>
            </a:r>
            <a:r>
              <a:rPr lang="ru-RU" b="1" dirty="0">
                <a:solidFill>
                  <a:srgbClr val="F7F448"/>
                </a:solidFill>
              </a:rPr>
              <a:t>РЕЖИМЕ 5/2</a:t>
            </a:r>
          </a:p>
          <a:p>
            <a:pPr eaLnBrk="1" hangingPunct="1">
              <a:lnSpc>
                <a:spcPct val="150000"/>
              </a:lnSpc>
              <a:buFont typeface="Arial" charset="0"/>
              <a:buChar char="•"/>
              <a:defRPr/>
            </a:pPr>
            <a:r>
              <a:rPr lang="ru-RU" b="1" dirty="0"/>
              <a:t>ЧАСЫ РАБОТЫ : </a:t>
            </a:r>
            <a:r>
              <a:rPr lang="ru-RU" b="1" dirty="0" smtClean="0"/>
              <a:t>8.30- 17:30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973062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49" t="23009" r="14501" b="38430"/>
          <a:stretch/>
        </p:blipFill>
        <p:spPr>
          <a:xfrm>
            <a:off x="0" y="1528995"/>
            <a:ext cx="12192238" cy="43771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3130" y="2680707"/>
            <a:ext cx="2168827" cy="316867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AA4BBA4-9277-5EA5-E2C4-72677C8835C8}"/>
              </a:ext>
            </a:extLst>
          </p:cNvPr>
          <p:cNvSpPr txBox="1"/>
          <p:nvPr/>
        </p:nvSpPr>
        <p:spPr>
          <a:xfrm>
            <a:off x="7236068" y="2546305"/>
            <a:ext cx="94957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232061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AD8A1F2-FA4F-9601-FEA7-2C8555CF3DBD}"/>
              </a:ext>
            </a:extLst>
          </p:cNvPr>
          <p:cNvSpPr txBox="1"/>
          <p:nvPr/>
        </p:nvSpPr>
        <p:spPr>
          <a:xfrm>
            <a:off x="2875086" y="3895711"/>
            <a:ext cx="94956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212949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3211E62-7E45-BE13-3094-836C026A042C}"/>
              </a:ext>
            </a:extLst>
          </p:cNvPr>
          <p:cNvSpPr txBox="1"/>
          <p:nvPr/>
        </p:nvSpPr>
        <p:spPr>
          <a:xfrm>
            <a:off x="3021980" y="5091409"/>
            <a:ext cx="82905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mtClean="0">
                <a:solidFill>
                  <a:schemeClr val="bg1"/>
                </a:solidFill>
              </a:rPr>
              <a:t>19112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4852" y="1858780"/>
            <a:ext cx="3125018" cy="53964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97" t="44228" r="24859" b="18536"/>
          <a:stretch/>
        </p:blipFill>
        <p:spPr>
          <a:xfrm>
            <a:off x="59961" y="1513141"/>
            <a:ext cx="3124537" cy="209862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678899" y="374754"/>
            <a:ext cx="8604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КОЛИЧЕСТВО  ТМК  2020-2025</a:t>
            </a:r>
            <a:endParaRPr lang="ru-RU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5849378"/>
            <a:ext cx="12192000" cy="100862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975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026285"/>
            <a:ext cx="10515600" cy="1325563"/>
          </a:xfrm>
        </p:spPr>
        <p:txBody>
          <a:bodyPr/>
          <a:lstStyle/>
          <a:p>
            <a:pPr algn="ctr"/>
            <a:r>
              <a:rPr lang="ru-RU" b="1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70694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D2EFC3B-FB08-CF72-F2F4-73EB030A0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4854676" cy="1325563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200" b="1">
                <a:latin typeface="Arial" charset="0"/>
                <a:ea typeface="Arial" charset="0"/>
                <a:cs typeface="Arial" charset="0"/>
              </a:rPr>
              <a:t>НОРМАТИВНАЯ БАЗА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11271E4-BB6F-F316-D0DA-A8524D67A4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0000" y="1825625"/>
            <a:ext cx="4572877" cy="4351338"/>
          </a:xfrm>
        </p:spPr>
        <p:txBody>
          <a:bodyPr>
            <a:normAutofit/>
          </a:bodyPr>
          <a:lstStyle/>
          <a:p>
            <a:pPr eaLnBrk="1" hangingPunct="1">
              <a:buFont typeface="Arial" charset="0"/>
              <a:buChar char="•"/>
              <a:defRPr/>
            </a:pPr>
            <a:r>
              <a:rPr lang="ru-RU" dirty="0"/>
              <a:t>Приказ от 23.07.2020 №518 МОНИКИ</a:t>
            </a:r>
          </a:p>
          <a:p>
            <a:pPr eaLnBrk="1" hangingPunct="1">
              <a:buFont typeface="Arial" charset="0"/>
              <a:buChar char="•"/>
              <a:defRPr/>
            </a:pP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326C4E36-92FA-F5DD-4963-9C63B369A1D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19" t="16597" r="34937" b="3606"/>
          <a:stretch/>
        </p:blipFill>
        <p:spPr>
          <a:xfrm>
            <a:off x="6697980" y="40320"/>
            <a:ext cx="5494020" cy="6669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88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4B4135F-50FC-6628-B842-0C53B2982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F000903-70AA-D9E7-B846-BF9F4D1C88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6380" y="794479"/>
            <a:ext cx="6526963" cy="5306518"/>
          </a:xfrm>
        </p:spPr>
        <p:txBody>
          <a:bodyPr>
            <a:normAutofit fontScale="92500"/>
          </a:bodyPr>
          <a:lstStyle/>
          <a:p>
            <a:pPr marL="0" indent="0" algn="ctr" eaLnBrk="1" fontAlgn="auto" hangingPunct="1">
              <a:lnSpc>
                <a:spcPct val="150000"/>
              </a:lnSpc>
              <a:spcAft>
                <a:spcPts val="0"/>
              </a:spcAft>
              <a:buNone/>
              <a:defRPr/>
            </a:pPr>
            <a:r>
              <a:rPr lang="ru-RU" sz="3200" dirty="0">
                <a:solidFill>
                  <a:srgbClr val="F7F448"/>
                </a:solidFill>
              </a:rPr>
              <a:t>Телемедицинский центр (ТМЦ) на базе ГБУЗ МО МОНИКИ </a:t>
            </a:r>
            <a:endParaRPr lang="ru-RU" sz="3200" dirty="0" smtClean="0">
              <a:solidFill>
                <a:srgbClr val="F7F448"/>
              </a:solidFill>
            </a:endParaRPr>
          </a:p>
          <a:p>
            <a:pPr marL="0" indent="0" algn="ctr" eaLnBrk="1" fontAlgn="auto" hangingPunct="1">
              <a:lnSpc>
                <a:spcPct val="150000"/>
              </a:lnSpc>
              <a:spcAft>
                <a:spcPts val="0"/>
              </a:spcAft>
              <a:buNone/>
              <a:defRPr/>
            </a:pPr>
            <a:r>
              <a:rPr lang="ru-RU" sz="3200" dirty="0" smtClean="0">
                <a:solidFill>
                  <a:srgbClr val="F7F448"/>
                </a:solidFill>
              </a:rPr>
              <a:t>им</a:t>
            </a:r>
            <a:r>
              <a:rPr lang="ru-RU" sz="3200" dirty="0">
                <a:solidFill>
                  <a:srgbClr val="F7F448"/>
                </a:solidFill>
              </a:rPr>
              <a:t>. М.Ф. Владимирского</a:t>
            </a:r>
            <a:r>
              <a:rPr lang="ru-RU" sz="3200" dirty="0"/>
              <a:t> создан и функционирует с 26 октября 2020 года (исходно с целью консультации больных, завершивших стационарное лечение в ковид-стационарах)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08" t="11585" r="6591" b="6667"/>
          <a:stretch/>
        </p:blipFill>
        <p:spPr>
          <a:xfrm>
            <a:off x="149908" y="794479"/>
            <a:ext cx="5216572" cy="50410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697" name="Object 2">
            <a:extLst>
              <a:ext uri="{FF2B5EF4-FFF2-40B4-BE49-F238E27FC236}">
                <a16:creationId xmlns="" xmlns:a16="http://schemas.microsoft.com/office/drawing/2014/main" id="{B05386A6-EB88-EB5F-74EA-DE9BC13D8B1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Слайд think-cell" r:id="rId4" imgW="38100" imgH="38100" progId="">
                  <p:embed/>
                </p:oleObj>
              </mc:Choice>
              <mc:Fallback>
                <p:oleObj name="Слайд think-cell" r:id="rId4" imgW="38100" imgH="38100" progId="">
                  <p:embed/>
                  <p:pic>
                    <p:nvPicPr>
                      <p:cNvPr id="29697" name="Object 2">
                        <a:extLst>
                          <a:ext uri="{FF2B5EF4-FFF2-40B4-BE49-F238E27FC236}">
                            <a16:creationId xmlns="" xmlns:a16="http://schemas.microsoft.com/office/drawing/2014/main" id="{B05386A6-EB88-EB5F-74EA-DE9BC13D8B1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699" name="Номер слайда 2">
            <a:extLst>
              <a:ext uri="{FF2B5EF4-FFF2-40B4-BE49-F238E27FC236}">
                <a16:creationId xmlns="" xmlns:a16="http://schemas.microsoft.com/office/drawing/2014/main" id="{F7C94E58-40A0-1CDB-8CB8-CD85BD04F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44EC16E-1DC4-4D46-813A-8AA879BCBE02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843DAF74-A96B-2001-22B2-A0F4191096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8348" y="-29499"/>
            <a:ext cx="5470064" cy="715296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CBCFF963-4E55-9ACF-CD0F-F52E0796A4D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" b="21746"/>
          <a:stretch/>
        </p:blipFill>
        <p:spPr>
          <a:xfrm rot="10800000" flipH="1" flipV="1">
            <a:off x="6341803" y="-29486"/>
            <a:ext cx="5427406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863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697" name="Object 2">
            <a:extLst>
              <a:ext uri="{FF2B5EF4-FFF2-40B4-BE49-F238E27FC236}">
                <a16:creationId xmlns="" xmlns:a16="http://schemas.microsoft.com/office/drawing/2014/main" id="{B05386A6-EB88-EB5F-74EA-DE9BC13D8B1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Слайд think-cell" r:id="rId4" imgW="38100" imgH="38100" progId="">
                  <p:embed/>
                </p:oleObj>
              </mc:Choice>
              <mc:Fallback>
                <p:oleObj name="Слайд think-cell" r:id="rId4" imgW="38100" imgH="381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699" name="Номер слайда 2">
            <a:extLst>
              <a:ext uri="{FF2B5EF4-FFF2-40B4-BE49-F238E27FC236}">
                <a16:creationId xmlns="" xmlns:a16="http://schemas.microsoft.com/office/drawing/2014/main" id="{F7C94E58-40A0-1CDB-8CB8-CD85BD04F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44EC16E-1DC4-4D46-813A-8AA879BCBE02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02" t="10926" r="6322" b="7091"/>
          <a:stretch/>
        </p:blipFill>
        <p:spPr>
          <a:xfrm>
            <a:off x="3288886" y="176982"/>
            <a:ext cx="8775289" cy="654449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97" t="44228" r="24859" b="18536"/>
          <a:stretch/>
        </p:blipFill>
        <p:spPr>
          <a:xfrm>
            <a:off x="351808" y="142815"/>
            <a:ext cx="2553629" cy="2553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217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48429" y="1728909"/>
            <a:ext cx="10233025" cy="5129091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70000"/>
              </a:lnSpc>
            </a:pPr>
            <a:r>
              <a:rPr lang="ru-RU" b="1" dirty="0"/>
              <a:t>Приказ Министерства здравоохранения РФ от 30 ноября 2017 г.  </a:t>
            </a:r>
            <a:r>
              <a:rPr lang="ru-RU" b="1" dirty="0" smtClean="0"/>
              <a:t>№ </a:t>
            </a:r>
            <a:r>
              <a:rPr lang="ru-RU" b="1" dirty="0"/>
              <a:t>965н “Об утверждении порядка организации и оказания медицинской помощи с применением телемедицинских технологий</a:t>
            </a:r>
            <a:r>
              <a:rPr lang="ru-RU" b="1" dirty="0" smtClean="0"/>
              <a:t>”</a:t>
            </a:r>
          </a:p>
          <a:p>
            <a:pPr algn="just">
              <a:lnSpc>
                <a:spcPct val="170000"/>
              </a:lnSpc>
            </a:pPr>
            <a:r>
              <a:rPr lang="ru-RU" b="1" dirty="0"/>
              <a:t>Приказ Министерства здравоохранения РФ от </a:t>
            </a:r>
            <a:r>
              <a:rPr lang="ru-RU" b="1" dirty="0" smtClean="0"/>
              <a:t>11 апреля 2025 </a:t>
            </a:r>
            <a:r>
              <a:rPr lang="ru-RU" b="1" dirty="0"/>
              <a:t>г. </a:t>
            </a:r>
            <a:r>
              <a:rPr lang="ru-RU" b="1" dirty="0" smtClean="0"/>
              <a:t> № 193н </a:t>
            </a:r>
            <a:r>
              <a:rPr lang="ru-RU" b="1" dirty="0"/>
              <a:t>“Об утверждении порядка организации и оказания медицинской помощи с применением телемедицинских технологий</a:t>
            </a:r>
            <a:r>
              <a:rPr lang="ru-RU" b="1" dirty="0" smtClean="0"/>
              <a:t>” </a:t>
            </a:r>
            <a:r>
              <a:rPr lang="ru-RU" b="1" dirty="0" smtClean="0">
                <a:solidFill>
                  <a:srgbClr val="F7F448"/>
                </a:solidFill>
              </a:rPr>
              <a:t>(действующий с 1 сентября 2025 г.)</a:t>
            </a:r>
            <a:endParaRPr lang="ru-RU" b="1" dirty="0">
              <a:solidFill>
                <a:srgbClr val="F7F448"/>
              </a:solidFill>
            </a:endParaRPr>
          </a:p>
          <a:p>
            <a:pPr algn="just">
              <a:lnSpc>
                <a:spcPct val="170000"/>
              </a:lnSpc>
            </a:pPr>
            <a:endParaRPr lang="ru-RU" b="1" dirty="0" smtClean="0"/>
          </a:p>
          <a:p>
            <a:pPr marL="0" indent="0" algn="just">
              <a:lnSpc>
                <a:spcPct val="170000"/>
              </a:lnSpc>
              <a:buNone/>
            </a:pPr>
            <a:endParaRPr lang="ru-RU" b="1" dirty="0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EFC30D9A-4F71-84A4-E206-0D177F7B42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958" y="238186"/>
            <a:ext cx="4852837" cy="1322947"/>
          </a:xfrm>
          <a:prstGeom prst="rect">
            <a:avLst/>
          </a:prstGeom>
          <a:ln>
            <a:solidFill>
              <a:srgbClr val="F7F448"/>
            </a:solidFill>
          </a:ln>
        </p:spPr>
      </p:pic>
    </p:spTree>
    <p:extLst>
      <p:ext uri="{BB962C8B-B14F-4D97-AF65-F5344CB8AC3E}">
        <p14:creationId xmlns:p14="http://schemas.microsoft.com/office/powerpoint/2010/main" val="20283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440" y="934748"/>
            <a:ext cx="11448214" cy="1568606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 smtClean="0">
                <a:latin typeface="Arial" charset="0"/>
                <a:ea typeface="Arial" charset="0"/>
                <a:cs typeface="Arial" charset="0"/>
              </a:rPr>
              <a:t>ПОРЯДОК ОРГАНИЗАЦИИ И ОКАЗАНИЯ МЕДИЦИНСКОЙ ПОМОЩИ С ПРИМЕНЕНИЕМ ТЕЛЕМЕДИЦИНСКИХ ТЕХНОЛОГИЙ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40413" y="2503354"/>
            <a:ext cx="10680241" cy="58205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	</a:t>
            </a:r>
          </a:p>
          <a:p>
            <a:pPr marL="0" indent="0">
              <a:buNone/>
            </a:pPr>
            <a:r>
              <a:rPr lang="ru-RU" dirty="0"/>
              <a:t>	Согласно </a:t>
            </a:r>
            <a:r>
              <a:rPr lang="ru-RU" dirty="0">
                <a:solidFill>
                  <a:srgbClr val="F7F448"/>
                </a:solidFill>
              </a:rPr>
              <a:t>приказу </a:t>
            </a:r>
            <a:r>
              <a:rPr lang="ru-RU" dirty="0" smtClean="0">
                <a:solidFill>
                  <a:srgbClr val="F7F448"/>
                </a:solidFill>
              </a:rPr>
              <a:t>193н </a:t>
            </a:r>
            <a:r>
              <a:rPr lang="ru-RU" dirty="0"/>
              <a:t>МЗ РФ Порядок </a:t>
            </a:r>
            <a:r>
              <a:rPr lang="ru-RU" dirty="0" smtClean="0"/>
              <a:t>включает</a:t>
            </a:r>
            <a:r>
              <a:rPr lang="ru-RU" dirty="0"/>
              <a:t>:</a:t>
            </a:r>
          </a:p>
          <a:p>
            <a:pPr>
              <a:lnSpc>
                <a:spcPct val="170000"/>
              </a:lnSpc>
              <a:buFont typeface="Wingdings" charset="2"/>
              <a:buChar char="v"/>
            </a:pPr>
            <a:r>
              <a:rPr lang="ru-RU" sz="2400" dirty="0" smtClean="0"/>
              <a:t>порядок </a:t>
            </a:r>
            <a:r>
              <a:rPr lang="ru-RU" sz="2400" dirty="0"/>
              <a:t>организации и оказания медицинской помощи с применением телемедицинских технологий </a:t>
            </a:r>
            <a:r>
              <a:rPr lang="ru-RU" sz="2400" dirty="0">
                <a:solidFill>
                  <a:schemeClr val="tx1"/>
                </a:solidFill>
              </a:rPr>
              <a:t>при дистанционном взаимодействии медицинских работников с пациентами и (или) их законными </a:t>
            </a:r>
            <a:r>
              <a:rPr lang="ru-RU" sz="2400" dirty="0" smtClean="0"/>
              <a:t>представителями </a:t>
            </a:r>
            <a:r>
              <a:rPr lang="ru-RU" sz="2400" dirty="0" smtClean="0">
                <a:solidFill>
                  <a:srgbClr val="F7F448"/>
                </a:solidFill>
              </a:rPr>
              <a:t>(консультации врач-пациент)</a:t>
            </a:r>
            <a:endParaRPr lang="ru-RU" sz="2400" dirty="0">
              <a:solidFill>
                <a:srgbClr val="F7F448"/>
              </a:solidFill>
            </a:endParaRPr>
          </a:p>
          <a:p>
            <a:pPr>
              <a:lnSpc>
                <a:spcPct val="170000"/>
              </a:lnSpc>
            </a:pPr>
            <a:endParaRPr lang="ru-RU" sz="3300" dirty="0"/>
          </a:p>
        </p:txBody>
      </p:sp>
    </p:spTree>
    <p:extLst>
      <p:ext uri="{BB962C8B-B14F-4D97-AF65-F5344CB8AC3E}">
        <p14:creationId xmlns:p14="http://schemas.microsoft.com/office/powerpoint/2010/main" val="120825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440" y="634946"/>
            <a:ext cx="11448214" cy="1568606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 smtClean="0">
                <a:latin typeface="Arial" charset="0"/>
                <a:ea typeface="Arial" charset="0"/>
                <a:cs typeface="Arial" charset="0"/>
              </a:rPr>
              <a:t>ПОРЯДОК ОРГАНИЗАЦИИ И ОКАЗАНИЯ МЕДИЦИНСКОЙ ПОМОЩИ С ПРИМЕНЕНИЕМ ТЕЛЕМЕДИЦИНСКИХ ТЕХНОЛОГИЙ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1424" y="1850522"/>
            <a:ext cx="8997572" cy="49140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	</a:t>
            </a:r>
          </a:p>
          <a:p>
            <a:pPr marL="0" indent="0">
              <a:buNone/>
            </a:pPr>
            <a:r>
              <a:rPr lang="ru-RU" dirty="0"/>
              <a:t>	Согласно </a:t>
            </a:r>
            <a:r>
              <a:rPr lang="ru-RU" dirty="0">
                <a:solidFill>
                  <a:srgbClr val="F7F448"/>
                </a:solidFill>
              </a:rPr>
              <a:t>приказу </a:t>
            </a:r>
            <a:r>
              <a:rPr lang="ru-RU" dirty="0" smtClean="0">
                <a:solidFill>
                  <a:srgbClr val="F7F448"/>
                </a:solidFill>
              </a:rPr>
              <a:t>193н </a:t>
            </a:r>
            <a:r>
              <a:rPr lang="ru-RU" dirty="0"/>
              <a:t>МЗ РФ Порядок </a:t>
            </a:r>
            <a:r>
              <a:rPr lang="ru-RU" dirty="0" smtClean="0"/>
              <a:t>включает</a:t>
            </a:r>
            <a:r>
              <a:rPr lang="ru-RU" dirty="0"/>
              <a:t>:</a:t>
            </a:r>
          </a:p>
          <a:p>
            <a:pPr>
              <a:lnSpc>
                <a:spcPct val="170000"/>
              </a:lnSpc>
              <a:buFont typeface="Wingdings" charset="2"/>
              <a:buChar char="v"/>
            </a:pPr>
            <a:r>
              <a:rPr lang="ru-RU" sz="2400" dirty="0" smtClean="0"/>
              <a:t>     порядок </a:t>
            </a:r>
            <a:r>
              <a:rPr lang="ru-RU" sz="2400" dirty="0"/>
              <a:t>организации и оказания медицинской помощи с применением телемедицинских технологий </a:t>
            </a:r>
            <a:r>
              <a:rPr lang="ru-RU" sz="2400" dirty="0">
                <a:solidFill>
                  <a:schemeClr val="tx1"/>
                </a:solidFill>
              </a:rPr>
              <a:t>при дистанционном взаимодействии медицинских работников между </a:t>
            </a:r>
            <a:r>
              <a:rPr lang="ru-RU" sz="2400" dirty="0" smtClean="0">
                <a:solidFill>
                  <a:schemeClr val="tx1"/>
                </a:solidFill>
              </a:rPr>
              <a:t>собой </a:t>
            </a:r>
            <a:r>
              <a:rPr lang="ru-RU" sz="2400" dirty="0" smtClean="0">
                <a:solidFill>
                  <a:srgbClr val="F7F448"/>
                </a:solidFill>
              </a:rPr>
              <a:t>(консультации врач-врач</a:t>
            </a:r>
            <a:r>
              <a:rPr lang="ru-RU" sz="2400" dirty="0" smtClean="0">
                <a:solidFill>
                  <a:srgbClr val="F7F448"/>
                </a:solidFill>
              </a:rPr>
              <a:t>)</a:t>
            </a:r>
            <a:r>
              <a:rPr lang="ru-RU" sz="2400" dirty="0" smtClean="0"/>
              <a:t>;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8" t="12757" r="7345" b="7322"/>
          <a:stretch/>
        </p:blipFill>
        <p:spPr>
          <a:xfrm>
            <a:off x="8348102" y="4287187"/>
            <a:ext cx="3748959" cy="2510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6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9" t="11184" r="5696" b="27403"/>
          <a:stretch/>
        </p:blipFill>
        <p:spPr>
          <a:xfrm>
            <a:off x="3377386" y="88494"/>
            <a:ext cx="8704686" cy="655214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97" t="44228" r="24859" b="18536"/>
          <a:stretch/>
        </p:blipFill>
        <p:spPr>
          <a:xfrm>
            <a:off x="366564" y="83823"/>
            <a:ext cx="2553629" cy="255362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22356" y="4272638"/>
            <a:ext cx="4770138" cy="215443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endParaRPr lang="en-US" sz="2000" dirty="0" smtClean="0">
              <a:solidFill>
                <a:schemeClr val="bg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lang="en-US" sz="16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2022 </a:t>
            </a:r>
            <a:r>
              <a:rPr lang="mr-IN" sz="16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–</a:t>
            </a:r>
            <a:r>
              <a:rPr lang="en-US" sz="16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 </a:t>
            </a:r>
            <a:r>
              <a:rPr lang="ru-RU" sz="1600" b="1" dirty="0" smtClean="0">
                <a:solidFill>
                  <a:schemeClr val="accent1"/>
                </a:solidFill>
              </a:rPr>
              <a:t>2 866</a:t>
            </a:r>
            <a:endParaRPr lang="en-US" sz="1600" b="1" dirty="0" smtClean="0">
              <a:solidFill>
                <a:schemeClr val="accent1"/>
              </a:solidFill>
            </a:endParaRPr>
          </a:p>
          <a:p>
            <a:pPr algn="ctr"/>
            <a:endParaRPr lang="en-US" sz="1600" dirty="0">
              <a:solidFill>
                <a:schemeClr val="bg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lang="en-US" sz="16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2023 </a:t>
            </a:r>
            <a:r>
              <a:rPr lang="mr-IN" sz="1600" dirty="0">
                <a:solidFill>
                  <a:schemeClr val="bg1">
                    <a:lumMod val="50000"/>
                    <a:lumOff val="50000"/>
                  </a:schemeClr>
                </a:solidFill>
              </a:rPr>
              <a:t>–</a:t>
            </a:r>
            <a:r>
              <a:rPr lang="en-US" sz="1600" dirty="0">
                <a:solidFill>
                  <a:schemeClr val="bg1">
                    <a:lumMod val="50000"/>
                    <a:lumOff val="50000"/>
                  </a:schemeClr>
                </a:solidFill>
              </a:rPr>
              <a:t> </a:t>
            </a:r>
            <a:r>
              <a:rPr lang="ru-RU" sz="1600" b="1" dirty="0" smtClean="0">
                <a:solidFill>
                  <a:schemeClr val="accent1"/>
                </a:solidFill>
              </a:rPr>
              <a:t>4 657</a:t>
            </a:r>
            <a:endParaRPr lang="en-US" sz="1600" dirty="0" smtClean="0">
              <a:solidFill>
                <a:schemeClr val="bg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600" dirty="0">
              <a:solidFill>
                <a:schemeClr val="bg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lang="en-US" sz="16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2024 </a:t>
            </a:r>
            <a:r>
              <a:rPr lang="mr-IN" sz="1600" dirty="0">
                <a:solidFill>
                  <a:schemeClr val="bg1">
                    <a:lumMod val="50000"/>
                    <a:lumOff val="50000"/>
                  </a:schemeClr>
                </a:solidFill>
              </a:rPr>
              <a:t>–</a:t>
            </a:r>
            <a:r>
              <a:rPr lang="en-US" sz="1600" dirty="0">
                <a:solidFill>
                  <a:schemeClr val="bg1">
                    <a:lumMod val="50000"/>
                    <a:lumOff val="50000"/>
                  </a:schemeClr>
                </a:solidFill>
              </a:rPr>
              <a:t> </a:t>
            </a:r>
            <a:r>
              <a:rPr lang="ru-RU" sz="1600" b="1" dirty="0" smtClean="0">
                <a:solidFill>
                  <a:schemeClr val="accent1"/>
                </a:solidFill>
              </a:rPr>
              <a:t>5 947</a:t>
            </a:r>
          </a:p>
          <a:p>
            <a:pPr algn="ctr"/>
            <a:endParaRPr lang="en-US" sz="1600" dirty="0" smtClean="0">
              <a:solidFill>
                <a:schemeClr val="bg1">
                  <a:lumMod val="50000"/>
                  <a:lumOff val="50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377386" y="2788171"/>
            <a:ext cx="4680198" cy="43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19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лубина">
  <a:themeElements>
    <a:clrScheme name="Глубина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Глубина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убина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17415</TotalTime>
  <Words>303</Words>
  <Application>Microsoft Macintosh PowerPoint</Application>
  <PresentationFormat>Широкоэкранный</PresentationFormat>
  <Paragraphs>66</Paragraphs>
  <Slides>18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Calibri</vt:lpstr>
      <vt:lpstr>Corbel</vt:lpstr>
      <vt:lpstr>Mangal</vt:lpstr>
      <vt:lpstr>Times New Roman</vt:lpstr>
      <vt:lpstr>Wingdings</vt:lpstr>
      <vt:lpstr>Arial</vt:lpstr>
      <vt:lpstr>Глубина</vt:lpstr>
      <vt:lpstr>Слайд think-cell</vt:lpstr>
      <vt:lpstr>ОРГАНИЗАЦИЯ    РАБОТЫ   ТЕЛЕМЕДИЦИНСКОГО   ЦЕНТРА  ГБУЗ  МО  МОНИКИ  имени  М.Ф. ВЛАДИМИРСКОГО   </vt:lpstr>
      <vt:lpstr>НОРМАТИВНАЯ БАЗА</vt:lpstr>
      <vt:lpstr> </vt:lpstr>
      <vt:lpstr>Презентация PowerPoint</vt:lpstr>
      <vt:lpstr>Презентация PowerPoint</vt:lpstr>
      <vt:lpstr>Презентация PowerPoint</vt:lpstr>
      <vt:lpstr>ПОРЯДОК ОРГАНИЗАЦИИ И ОКАЗАНИЯ МЕДИЦИНСКОЙ ПОМОЩИ С ПРИМЕНЕНИЕМ ТЕЛЕМЕДИЦИНСКИХ ТЕХНОЛОГИЙ </vt:lpstr>
      <vt:lpstr>ПОРЯДОК ОРГАНИЗАЦИИ И ОКАЗАНИЯ МЕДИЦИНСКОЙ ПОМОЩИ С ПРИМЕНЕНИЕМ ТЕЛЕМЕДИЦИНСКИХ ТЕХНОЛОГИЙ </vt:lpstr>
      <vt:lpstr>Презентация PowerPoint</vt:lpstr>
      <vt:lpstr>СПЕЦИАЛИСТЫ ТМЦ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РЕЖИМ РАБОТЫ ТЕЛЕМЕДИЦИНСКОГО ЦЕНТРА ГБУЗ  МО  МОНИКИ имени  М.Ф. ВЛАДИМИРСКОГО</vt:lpstr>
      <vt:lpstr>Презентация PowerPoint</vt:lpstr>
      <vt:lpstr>СПАСИБО ЗА ВНИМАНИЕ!</vt:lpstr>
    </vt:vector>
  </TitlesOfParts>
  <Company>diakov.net</Company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пользователь Microsoft Office</cp:lastModifiedBy>
  <cp:revision>93</cp:revision>
  <dcterms:created xsi:type="dcterms:W3CDTF">2020-11-18T14:48:46Z</dcterms:created>
  <dcterms:modified xsi:type="dcterms:W3CDTF">2024-12-21T22:09:09Z</dcterms:modified>
</cp:coreProperties>
</file>